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6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657" r:id="rId50"/>
    <p:sldId id="3658" r:id="rId51"/>
    <p:sldId id="3659" r:id="rId52"/>
    <p:sldId id="3660" r:id="rId53"/>
    <p:sldId id="3661" r:id="rId54"/>
    <p:sldId id="3662" r:id="rId55"/>
    <p:sldId id="27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4"/>
    <a:srgbClr val="FFF48F"/>
    <a:srgbClr val="FFE706"/>
    <a:srgbClr val="FF8FD2"/>
    <a:srgbClr val="F2C23B"/>
    <a:srgbClr val="08FF3C"/>
    <a:srgbClr val="71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3DA30-EBCD-235D-183B-551508F30EDF}" v="160" dt="2023-11-23T23:21:14.598"/>
    <p1510:client id="{897B5D23-DA83-4EC6-BB64-6B49D20DEEC1}" v="15" dt="2023-11-08T17:28:34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7" d="100"/>
          <a:sy n="27" d="100"/>
        </p:scale>
        <p:origin x="4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0AE94-E3DD-3225-C664-8303694F4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3A464-0C9F-AAA1-B1C1-1583701F115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53AA0-1130-4233-8876-5EC3D339750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4814FA9-824E-6286-AD90-FEF1C02611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FF4852-D846-A9F7-237C-E6E3BAAC1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AB958-0E60-C558-A5A0-608867C62D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6D16F-5CB5-4112-99F2-34445EC1B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8985-E744-4A62-BB08-D642A60A09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Another option here is to save this game for lesson 2!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8985-E744-4A62-BB08-D642A60A09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7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Note: options-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3 anchor charts with these titles at the top. Invite students to work in small groups to write their ideas on each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Allow students to make their own posters/journal pages with each of these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008A8-B2A0-4E00-AB98-A3698DD4A7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8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Save these letters and deliver them back to students on the last day of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8985-E744-4A62-BB08-D642A60A09E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2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8985-E744-4A62-BB08-D642A60A09E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0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70EF-BC0A-E8B7-38FF-D655F28CC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4AB6A-6929-9304-C843-B393E2C55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34B5-71B2-4AE4-7B81-13088093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7A570-17D6-367F-AFCE-03FD391F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55095-E788-BEA6-6C17-D5E0AB2E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1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5690-E836-F49C-DED2-0DB7DDF6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6F5FF-3B76-20F2-836A-02FE5196E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CD6D-5398-8A55-E22C-498797B6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236C2-DC76-3D88-A67A-FC053A6E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68A92-6562-6CF1-5931-1D768762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6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86713-5A26-6BED-CBF4-513DF8A43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176CB-76CF-DFD2-52B1-F9407BF54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AACD3-D59A-7D89-A611-63113CE0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34ADA-D591-0DD0-5A90-936DD347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89406-0514-1626-9861-D1094FE6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3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4E3BF-5FCA-4C3D-D284-9A609816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8778-5A03-B49A-4A9D-74206AE5F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C71FA-AD5B-08D2-AC4D-31E78D04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94244-17E9-9722-A6DC-244EEDAB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AC734-0D3A-2B4E-69E4-74692516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2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7502-7914-3D6B-E049-E44C596B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7AABC-E387-C1C3-35E1-8CED41CCC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60BC5-A9BE-5FC7-BC4B-639EA89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240C0-151A-09BE-340F-14F5921C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2D2B0-3E95-7E0B-350D-A33AEAD6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7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3368-B266-1A3A-6132-D8160D1F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0BF96-EFE5-6C87-CDD8-2DE9BCEB9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8897C-0F3A-3ED4-B270-ABDFB875D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A229D-5A5E-34C9-D8BB-0EC39B73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0C0CC-A8B3-0E1B-2FFA-5D16AAA4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FBBAB-9A78-3490-E258-5C44758A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8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A918-459B-2CD1-9345-F54ED1AE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CF977-C0CC-F0F6-0D18-D15032682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62918-FBD9-601E-53E2-B2A73A9DC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2D695-BFBD-594D-EC44-41DDCCCE1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16B09-8AAA-06F1-1360-E7E198F64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2E309-913F-C5FE-0979-1BC14ACE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23C66-0627-5B99-4903-FD6ADC07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97A0A3-9940-CE3E-0734-F8F8F7B5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5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A879-291C-7ABF-5BBF-F5913BFB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AF4EA-C430-ECA8-FFC1-E849C8D7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ECB9A-E04E-D6FB-9AC9-B3663075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FA81E-306C-997F-F474-7CAE293A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D11E1-7393-D818-8522-65749211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A40D7-1082-9A5E-758B-69F62B50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D829A-91BD-5C57-22D4-0F840347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9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0029-0B44-16BB-088E-8CD63796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FE09-7E04-E38D-7160-3A5689BB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0B116-E69A-245E-6D07-0021164AD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D9810-BE7F-1F27-C745-D540B796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69F28-82FD-8BC7-C999-86C45896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CA2A8-759A-D742-FD94-5507C834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05A1-A1E5-8C33-DC64-D598E22B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4371B-1FE5-D782-DC69-7B3D54684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FC484-6D13-034B-9C60-B84237E0D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46820-FE1D-6AF6-369A-9CCECFCF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2C2F6-3BBD-DB06-0C31-E4AD8AED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7260A-70C9-8AC4-406E-5F6C590E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4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436820-FA7F-DBDA-ADDA-56CC49EFF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7AA1C-1D85-E618-FA25-BAF551075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105E6-FA97-6AFF-7AD0-0BD95D81A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8A28A-C993-4285-A5EA-389D0D67740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00FDD-0CCE-4D63-F6FC-1A3B90C94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81DE7-71B5-6710-EF57-CCB764D95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0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8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.jp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62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63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image" Target="../media/image4.jpg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62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63.png"/><Relationship Id="rId9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9635B-B432-9942-DA1A-EE0E096446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59192"/>
            <a:ext cx="3198548" cy="4661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0801F0-C3A9-B8C6-EC9E-4E7A724717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0453" y="1486749"/>
            <a:ext cx="8950960" cy="2820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483836-E0F9-1DCD-3CFE-1DA2E808F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644" y="5422484"/>
            <a:ext cx="5874327" cy="1435516"/>
          </a:xfrm>
          <a:prstGeom prst="rect">
            <a:avLst/>
          </a:prstGeom>
        </p:spPr>
      </p:pic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401" y="0"/>
            <a:ext cx="866024" cy="8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8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2973366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238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1375872" y="23533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Be a teacher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263664" y="24206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Be a student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A0561-4CB6-D131-A9C1-940CE792EFD7}"/>
              </a:ext>
            </a:extLst>
          </p:cNvPr>
          <p:cNvSpPr txBox="1"/>
          <p:nvPr/>
        </p:nvSpPr>
        <p:spPr>
          <a:xfrm>
            <a:off x="0" y="4624171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E26EE-9294-ABD9-6F3C-B381CA705110}"/>
              </a:ext>
            </a:extLst>
          </p:cNvPr>
          <p:cNvSpPr txBox="1"/>
          <p:nvPr/>
        </p:nvSpPr>
        <p:spPr>
          <a:xfrm>
            <a:off x="8748086" y="4602576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FCFC542F-3475-FB19-BFCB-1BA7541CA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5809" y="3247179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2A8541A8-136E-E3CA-D8FB-01D532047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49728" y="3232100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19A570DA-5A93-4C9D-41D3-3C862D8A32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2973366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238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843517" y="2414140"/>
            <a:ext cx="4223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Make lots of money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263664" y="24206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Love your job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AB4BE-D5D5-5609-A172-D735BC806674}"/>
              </a:ext>
            </a:extLst>
          </p:cNvPr>
          <p:cNvSpPr txBox="1"/>
          <p:nvPr/>
        </p:nvSpPr>
        <p:spPr>
          <a:xfrm>
            <a:off x="0" y="4806905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68F0A-83D0-421D-1878-48593BB9CD83}"/>
              </a:ext>
            </a:extLst>
          </p:cNvPr>
          <p:cNvSpPr txBox="1"/>
          <p:nvPr/>
        </p:nvSpPr>
        <p:spPr>
          <a:xfrm>
            <a:off x="8748086" y="4785310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FE0A09A9-BD05-7BBC-4496-2B24794F0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5809" y="3429913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B78A193C-A9CB-8CFC-2C33-489BE2F65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49728" y="3414834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83F5637A-9DBF-AA49-40CD-B71DDC8040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3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2973366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746171" cy="33536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1375872" y="23533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Live in a cave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485146" y="2353142"/>
            <a:ext cx="4327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Live in a treehouse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927493-2DA0-E5C7-2476-C50663A7B7A0}"/>
              </a:ext>
            </a:extLst>
          </p:cNvPr>
          <p:cNvSpPr txBox="1"/>
          <p:nvPr/>
        </p:nvSpPr>
        <p:spPr>
          <a:xfrm>
            <a:off x="0" y="4624171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388D6-02BE-CCA4-884F-D3DEA3B05479}"/>
              </a:ext>
            </a:extLst>
          </p:cNvPr>
          <p:cNvSpPr txBox="1"/>
          <p:nvPr/>
        </p:nvSpPr>
        <p:spPr>
          <a:xfrm>
            <a:off x="8752204" y="4675615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61BA57E6-8EDC-5B55-7EEB-AF6921F28C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1691" y="3425725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080626DB-16E4-BEE0-AD53-822A50CC5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32361" y="3425726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850063B8-C400-1908-BF54-2CA06E0FE8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3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What is a Community?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393010" y="2581057"/>
            <a:ext cx="11068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makes a community? </a:t>
            </a:r>
          </a:p>
          <a:p>
            <a:pPr algn="ctr"/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types of communities can you think of?</a:t>
            </a:r>
          </a:p>
        </p:txBody>
      </p:sp>
    </p:spTree>
    <p:extLst>
      <p:ext uri="{BB962C8B-B14F-4D97-AF65-F5344CB8AC3E}">
        <p14:creationId xmlns:p14="http://schemas.microsoft.com/office/powerpoint/2010/main" val="418682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What is a Community?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245772" y="954582"/>
            <a:ext cx="53024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What types of communities can you think of?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Merger with solid fill">
            <a:extLst>
              <a:ext uri="{FF2B5EF4-FFF2-40B4-BE49-F238E27FC236}">
                <a16:creationId xmlns:a16="http://schemas.microsoft.com/office/drawing/2014/main" id="{5F5072A4-033D-9838-C380-FC3177FB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0469" y="2783144"/>
            <a:ext cx="1429943" cy="14299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096B9A-FB7F-293F-10B3-710D1ED37A24}"/>
              </a:ext>
            </a:extLst>
          </p:cNvPr>
          <p:cNvSpPr/>
          <p:nvPr/>
        </p:nvSpPr>
        <p:spPr>
          <a:xfrm>
            <a:off x="6432826" y="1876287"/>
            <a:ext cx="5436098" cy="356814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3EC12-01B8-A560-28EB-0386DC928F58}"/>
              </a:ext>
            </a:extLst>
          </p:cNvPr>
          <p:cNvSpPr txBox="1"/>
          <p:nvPr/>
        </p:nvSpPr>
        <p:spPr>
          <a:xfrm>
            <a:off x="6954738" y="2136121"/>
            <a:ext cx="4745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What do these communities have in common?</a:t>
            </a:r>
          </a:p>
          <a:p>
            <a:endParaRPr lang="en-US" sz="24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How are they different?</a:t>
            </a:r>
          </a:p>
          <a:p>
            <a:endParaRPr lang="en-US" sz="24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What tools and practices do you think these communities use in order to succeed?</a:t>
            </a:r>
          </a:p>
        </p:txBody>
      </p:sp>
      <p:pic>
        <p:nvPicPr>
          <p:cNvPr id="17" name="Graphic 16" descr="Pencil outline">
            <a:extLst>
              <a:ext uri="{FF2B5EF4-FFF2-40B4-BE49-F238E27FC236}">
                <a16:creationId xmlns:a16="http://schemas.microsoft.com/office/drawing/2014/main" id="{20D40D1F-1D06-24F0-010D-529BB6C70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1116" y="1011136"/>
            <a:ext cx="693560" cy="693560"/>
          </a:xfrm>
          <a:prstGeom prst="rect">
            <a:avLst/>
          </a:prstGeom>
        </p:spPr>
      </p:pic>
      <p:pic>
        <p:nvPicPr>
          <p:cNvPr id="18" name="Graphic 17" descr="Lightbulb and pencil outline">
            <a:extLst>
              <a:ext uri="{FF2B5EF4-FFF2-40B4-BE49-F238E27FC236}">
                <a16:creationId xmlns:a16="http://schemas.microsoft.com/office/drawing/2014/main" id="{11185D52-CB4E-A42C-391F-B3BF5AC6BA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2588">
            <a:off x="6864281" y="945244"/>
            <a:ext cx="701512" cy="701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F4BCE2-3382-AB71-0EA0-6F413BB078EB}"/>
              </a:ext>
            </a:extLst>
          </p:cNvPr>
          <p:cNvSpPr txBox="1"/>
          <p:nvPr/>
        </p:nvSpPr>
        <p:spPr>
          <a:xfrm>
            <a:off x="7069732" y="1109507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408A99-A0A2-4BD5-1F9A-0F1D1D3E21AD}"/>
              </a:ext>
            </a:extLst>
          </p:cNvPr>
          <p:cNvCxnSpPr>
            <a:cxnSpLocks/>
          </p:cNvCxnSpPr>
          <p:nvPr/>
        </p:nvCxnSpPr>
        <p:spPr>
          <a:xfrm flipH="1">
            <a:off x="7715251" y="1728729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3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A806C9F-0E7D-5B89-C189-711BF0284532}"/>
              </a:ext>
            </a:extLst>
          </p:cNvPr>
          <p:cNvSpPr/>
          <p:nvPr/>
        </p:nvSpPr>
        <p:spPr>
          <a:xfrm>
            <a:off x="1530626" y="626167"/>
            <a:ext cx="8823337" cy="3830422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248743" y="1747001"/>
            <a:ext cx="7402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Share your writing with a partner.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Then, we’ll share discuss as a class.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2243982"/>
            <a:ext cx="4212851" cy="41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D0D49A1-C92F-73CE-FF59-02BA11044343}"/>
              </a:ext>
            </a:extLst>
          </p:cNvPr>
          <p:cNvSpPr/>
          <p:nvPr/>
        </p:nvSpPr>
        <p:spPr>
          <a:xfrm>
            <a:off x="1676400" y="3124200"/>
            <a:ext cx="9176657" cy="3998788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Community Definition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260152" y="4410111"/>
            <a:ext cx="100391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How does the definition relate to our classroom?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do we have in common?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Why are we all here?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is our purpose as a community?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69FA209-EEE5-5D08-7D45-577E9D5A59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69" y="769441"/>
            <a:ext cx="5182945" cy="1595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DE028-C233-F75E-B090-A1B061CA5BEE}"/>
              </a:ext>
            </a:extLst>
          </p:cNvPr>
          <p:cNvSpPr txBox="1"/>
          <p:nvPr/>
        </p:nvSpPr>
        <p:spPr>
          <a:xfrm>
            <a:off x="106593" y="2230705"/>
            <a:ext cx="1174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a group of people with a common characteristic or interest living together within a larger society.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03E42CB-98F5-7816-981C-FE1594D40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4025208" y="3526574"/>
            <a:ext cx="620773" cy="620773"/>
          </a:xfrm>
          <a:prstGeom prst="rect">
            <a:avLst/>
          </a:prstGeom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91B2C57E-4739-3023-0D0D-800684A6E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584843" y="3517314"/>
            <a:ext cx="629783" cy="629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43C4C6-E5D4-49CF-6FB5-48A8AD01F7C6}"/>
              </a:ext>
            </a:extLst>
          </p:cNvPr>
          <p:cNvSpPr txBox="1"/>
          <p:nvPr/>
        </p:nvSpPr>
        <p:spPr>
          <a:xfrm>
            <a:off x="4199469" y="3528731"/>
            <a:ext cx="47651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C2548B-07A6-BB9C-7AD6-4012B2C1281C}"/>
              </a:ext>
            </a:extLst>
          </p:cNvPr>
          <p:cNvCxnSpPr/>
          <p:nvPr/>
        </p:nvCxnSpPr>
        <p:spPr>
          <a:xfrm>
            <a:off x="5677356" y="4175062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6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418270" y="2782669"/>
            <a:ext cx="1106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What does the word “caring” mean?</a:t>
            </a:r>
          </a:p>
        </p:txBody>
      </p:sp>
      <p:pic>
        <p:nvPicPr>
          <p:cNvPr id="11" name="Picture 10" descr="A pink baby in a heart shape&#10;&#10;Description automatically generated">
            <a:extLst>
              <a:ext uri="{FF2B5EF4-FFF2-40B4-BE49-F238E27FC236}">
                <a16:creationId xmlns:a16="http://schemas.microsoft.com/office/drawing/2014/main" id="{87A3C946-E4C6-AC51-2101-CD2F7C959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99" y="3382197"/>
            <a:ext cx="2859655" cy="285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4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Community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32E23D1-D00D-308B-22AC-FDD2EF2B4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45988"/>
              </p:ext>
            </p:extLst>
          </p:nvPr>
        </p:nvGraphicFramePr>
        <p:xfrm>
          <a:off x="147637" y="946108"/>
          <a:ext cx="11896725" cy="5566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575">
                  <a:extLst>
                    <a:ext uri="{9D8B030D-6E8A-4147-A177-3AD203B41FA5}">
                      <a16:colId xmlns:a16="http://schemas.microsoft.com/office/drawing/2014/main" val="3293802209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3963580124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617096190"/>
                    </a:ext>
                  </a:extLst>
                </a:gridCol>
              </a:tblGrid>
              <a:tr h="10859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Look like?</a:t>
                      </a:r>
                    </a:p>
                    <a:p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see in a caring community?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Sound like?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hear in a caring community?</a:t>
                      </a:r>
                      <a:endParaRPr lang="en-US" sz="1600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8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Feel like?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feel when </a:t>
                      </a:r>
                      <a:r>
                        <a:rPr lang="en-US" sz="1600" i="1" u="sng" dirty="0">
                          <a:latin typeface="Rubik" pitchFamily="2" charset="-79"/>
                          <a:cs typeface="Rubik" pitchFamily="2" charset="-79"/>
                        </a:rPr>
                        <a:t>YOU</a:t>
                      </a: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 are in a caring community?</a:t>
                      </a:r>
                      <a:endParaRPr lang="en-US" sz="1600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2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48069"/>
                  </a:ext>
                </a:extLst>
              </a:tr>
              <a:tr h="4252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85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39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8823-6EF7-D054-D90C-53FBEBECBF38}"/>
              </a:ext>
            </a:extLst>
          </p:cNvPr>
          <p:cNvSpPr/>
          <p:nvPr/>
        </p:nvSpPr>
        <p:spPr>
          <a:xfrm>
            <a:off x="6336926" y="964521"/>
            <a:ext cx="5302472" cy="5663742"/>
          </a:xfrm>
          <a:prstGeom prst="rect">
            <a:avLst/>
          </a:prstGeom>
          <a:solidFill>
            <a:schemeClr val="bg1"/>
          </a:solidFill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Brainstorm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690327" y="964521"/>
            <a:ext cx="5302472" cy="5663742"/>
          </a:xfrm>
          <a:prstGeom prst="rect">
            <a:avLst/>
          </a:prstGeom>
          <a:solidFill>
            <a:schemeClr val="bg1"/>
          </a:solidFill>
          <a:ln w="38100">
            <a:solidFill>
              <a:srgbClr val="08F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3695C-14B0-A2F6-4952-E0AD1483960F}"/>
              </a:ext>
            </a:extLst>
          </p:cNvPr>
          <p:cNvSpPr txBox="1"/>
          <p:nvPr/>
        </p:nvSpPr>
        <p:spPr>
          <a:xfrm>
            <a:off x="6336926" y="1081639"/>
            <a:ext cx="53024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are examples of caring actions?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693033" y="1081639"/>
            <a:ext cx="53024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are examples of caring words?</a:t>
            </a:r>
          </a:p>
        </p:txBody>
      </p:sp>
    </p:spTree>
    <p:extLst>
      <p:ext uri="{BB962C8B-B14F-4D97-AF65-F5344CB8AC3E}">
        <p14:creationId xmlns:p14="http://schemas.microsoft.com/office/powerpoint/2010/main" val="158853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7A8439-AF17-5854-3AD1-9DFEC6AD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629245" cy="54224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146D7-4839-E396-3E70-A3FFFFDA9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2" y="5817386"/>
            <a:ext cx="2651095" cy="9646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5E294-1C26-2A71-885E-925719DF0097}"/>
              </a:ext>
            </a:extLst>
          </p:cNvPr>
          <p:cNvCxnSpPr>
            <a:cxnSpLocks/>
          </p:cNvCxnSpPr>
          <p:nvPr/>
        </p:nvCxnSpPr>
        <p:spPr>
          <a:xfrm>
            <a:off x="5629244" y="0"/>
            <a:ext cx="0" cy="215660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2A9BAC3-4CD1-B5A5-BE46-2676D39C1F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7248" y="1520011"/>
            <a:ext cx="7090913" cy="23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01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Classroom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1893862" y="2828835"/>
            <a:ext cx="806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What type of classroom community would you like to learn in?</a:t>
            </a:r>
          </a:p>
        </p:txBody>
      </p:sp>
      <p:pic>
        <p:nvPicPr>
          <p:cNvPr id="11" name="Picture 10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39B064C5-7593-1969-4CF5-CB9AB8000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5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E55EE16-317F-E8D7-169F-B69C61B83BA7}"/>
              </a:ext>
            </a:extLst>
          </p:cNvPr>
          <p:cNvSpPr/>
          <p:nvPr/>
        </p:nvSpPr>
        <p:spPr>
          <a:xfrm>
            <a:off x="193871" y="735904"/>
            <a:ext cx="10582986" cy="6122095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Classroom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463EC12-01B8-A560-28EB-0386DC928F58}"/>
              </a:ext>
            </a:extLst>
          </p:cNvPr>
          <p:cNvSpPr txBox="1"/>
          <p:nvPr/>
        </p:nvSpPr>
        <p:spPr>
          <a:xfrm>
            <a:off x="1644165" y="2196806"/>
            <a:ext cx="79230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would you like our community to be like?</a:t>
            </a:r>
          </a:p>
          <a:p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How can you contribute to our caring classroom community?</a:t>
            </a:r>
          </a:p>
          <a:p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Write down some key things that are important to you in our community.</a:t>
            </a:r>
          </a:p>
        </p:txBody>
      </p:sp>
      <p:pic>
        <p:nvPicPr>
          <p:cNvPr id="17" name="Graphic 16" descr="Pencil outline">
            <a:extLst>
              <a:ext uri="{FF2B5EF4-FFF2-40B4-BE49-F238E27FC236}">
                <a16:creationId xmlns:a16="http://schemas.microsoft.com/office/drawing/2014/main" id="{20D40D1F-1D06-24F0-010D-529BB6C70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4429" y="1038024"/>
            <a:ext cx="693560" cy="693560"/>
          </a:xfrm>
          <a:prstGeom prst="rect">
            <a:avLst/>
          </a:prstGeom>
        </p:spPr>
      </p:pic>
      <p:pic>
        <p:nvPicPr>
          <p:cNvPr id="18" name="Graphic 17" descr="Lightbulb and pencil outline">
            <a:extLst>
              <a:ext uri="{FF2B5EF4-FFF2-40B4-BE49-F238E27FC236}">
                <a16:creationId xmlns:a16="http://schemas.microsoft.com/office/drawing/2014/main" id="{11185D52-CB4E-A42C-391F-B3BF5AC6B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12588">
            <a:off x="3057594" y="972132"/>
            <a:ext cx="701512" cy="701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F4BCE2-3382-AB71-0EA0-6F413BB078EB}"/>
              </a:ext>
            </a:extLst>
          </p:cNvPr>
          <p:cNvSpPr txBox="1"/>
          <p:nvPr/>
        </p:nvSpPr>
        <p:spPr>
          <a:xfrm>
            <a:off x="3263045" y="1136395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408A99-A0A2-4BD5-1F9A-0F1D1D3E21AD}"/>
              </a:ext>
            </a:extLst>
          </p:cNvPr>
          <p:cNvCxnSpPr>
            <a:cxnSpLocks/>
          </p:cNvCxnSpPr>
          <p:nvPr/>
        </p:nvCxnSpPr>
        <p:spPr>
          <a:xfrm flipH="1">
            <a:off x="4339260" y="1689356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EAC03115-8399-D8A6-953D-E87381E7A5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3831670"/>
            <a:ext cx="2727903" cy="27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7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DC1EB0E-3802-E124-44EC-7553490EAA3C}"/>
              </a:ext>
            </a:extLst>
          </p:cNvPr>
          <p:cNvSpPr/>
          <p:nvPr/>
        </p:nvSpPr>
        <p:spPr>
          <a:xfrm>
            <a:off x="1530626" y="626167"/>
            <a:ext cx="8823337" cy="3830422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248743" y="1747001"/>
            <a:ext cx="7402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Share your thoughts from your writing.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2145588"/>
            <a:ext cx="4312242" cy="42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Reflect and Celebrate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E48545-92CE-7AFB-A378-2EFF76F93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78" y="1667865"/>
            <a:ext cx="10403252" cy="35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74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9C5C75-DDF6-347C-480D-28F156620D01}"/>
              </a:ext>
            </a:extLst>
          </p:cNvPr>
          <p:cNvSpPr/>
          <p:nvPr/>
        </p:nvSpPr>
        <p:spPr>
          <a:xfrm>
            <a:off x="497953" y="3751834"/>
            <a:ext cx="11720231" cy="2439428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Reflect and Celebrate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7A6CB2-F978-F6DF-E746-0E676FE435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96"/>
          <a:stretch/>
        </p:blipFill>
        <p:spPr>
          <a:xfrm>
            <a:off x="-49789" y="658436"/>
            <a:ext cx="5913782" cy="1259816"/>
          </a:xfrm>
          <a:prstGeom prst="rect">
            <a:avLst/>
          </a:prstGeom>
        </p:spPr>
      </p:pic>
      <p:pic>
        <p:nvPicPr>
          <p:cNvPr id="7" name="Graphic 6" descr="Pencil outline">
            <a:extLst>
              <a:ext uri="{FF2B5EF4-FFF2-40B4-BE49-F238E27FC236}">
                <a16:creationId xmlns:a16="http://schemas.microsoft.com/office/drawing/2014/main" id="{852D670D-F1CF-1B9D-DEA3-C86E58EA3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9682" y="3178186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4D306397-7C54-B10A-E47E-53D00DDAD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3832847" y="3111208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AA051-CD95-383B-BA12-2344A67164F2}"/>
              </a:ext>
            </a:extLst>
          </p:cNvPr>
          <p:cNvSpPr txBox="1"/>
          <p:nvPr/>
        </p:nvSpPr>
        <p:spPr>
          <a:xfrm>
            <a:off x="4092319" y="3314056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D583BE-0E4E-2732-3B08-EAAD92B7B9FD}"/>
              </a:ext>
            </a:extLst>
          </p:cNvPr>
          <p:cNvCxnSpPr>
            <a:cxnSpLocks/>
          </p:cNvCxnSpPr>
          <p:nvPr/>
        </p:nvCxnSpPr>
        <p:spPr>
          <a:xfrm flipH="1">
            <a:off x="5176982" y="3837276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2E142A-5EF9-0C17-6DA0-FE458C2BB60D}"/>
              </a:ext>
            </a:extLst>
          </p:cNvPr>
          <p:cNvSpPr txBox="1"/>
          <p:nvPr/>
        </p:nvSpPr>
        <p:spPr>
          <a:xfrm>
            <a:off x="980998" y="4211652"/>
            <a:ext cx="10754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Whether on a triangle or cut-out person for a banner or making a poster, draw or write about something you learned about a caring classroom community.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9D8E3B-256E-01C3-111B-8695DB328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499"/>
          <a:stretch/>
        </p:blipFill>
        <p:spPr>
          <a:xfrm>
            <a:off x="4632401" y="1714236"/>
            <a:ext cx="5913782" cy="12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45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69AB4C-DC8B-D0D9-6F1E-92D1933355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6037" y="1633932"/>
            <a:ext cx="7297802" cy="2172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1B1969-FF21-5C60-26A7-9AD1AC038F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839" y="121545"/>
            <a:ext cx="5290990" cy="56958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E1D3E3-98D4-1593-9E3A-06EBE3D00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789" y="5817386"/>
            <a:ext cx="2210422" cy="7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63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Start us off!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1893862" y="2828835"/>
            <a:ext cx="806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How can we </a:t>
            </a:r>
            <a:r>
              <a:rPr lang="en-US" sz="3600" b="1" dirty="0" err="1">
                <a:latin typeface="Abadi" panose="020B0604020104020204" pitchFamily="34" charset="0"/>
                <a:cs typeface="Aharoni" panose="02010803020104030203" pitchFamily="2" charset="-79"/>
              </a:rPr>
              <a:t>honour</a:t>
            </a:r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 the differences between each other?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32405EF1-964A-5598-1E66-80892D8CB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15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030265"/>
            <a:ext cx="110076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ideas did we have on what makes a caring classroom?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Is anything missing from our ideas?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Can you give specific examples on how we should: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Speak to each other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Solve problems or disagreements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How we want to feel in class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25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8823-6EF7-D054-D90C-53FBEBECBF38}"/>
              </a:ext>
            </a:extLst>
          </p:cNvPr>
          <p:cNvSpPr/>
          <p:nvPr/>
        </p:nvSpPr>
        <p:spPr>
          <a:xfrm>
            <a:off x="4224737" y="1004518"/>
            <a:ext cx="3742525" cy="4811840"/>
          </a:xfrm>
          <a:prstGeom prst="rect">
            <a:avLst/>
          </a:prstGeom>
          <a:solidFill>
            <a:schemeClr val="bg1"/>
          </a:solidFill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Brainstorm Around the Room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263529" y="1004518"/>
            <a:ext cx="3742525" cy="4811840"/>
          </a:xfrm>
          <a:prstGeom prst="rect">
            <a:avLst/>
          </a:prstGeom>
          <a:solidFill>
            <a:schemeClr val="bg1"/>
          </a:solidFill>
          <a:ln w="38100">
            <a:solidFill>
              <a:srgbClr val="08F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3695C-14B0-A2F6-4952-E0AD1483960F}"/>
              </a:ext>
            </a:extLst>
          </p:cNvPr>
          <p:cNvSpPr txBox="1"/>
          <p:nvPr/>
        </p:nvSpPr>
        <p:spPr>
          <a:xfrm>
            <a:off x="4175627" y="1053138"/>
            <a:ext cx="38407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does a caring classroom sound like?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428878" y="1053138"/>
            <a:ext cx="34118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does a caring classroom look like?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8C98D-039E-F2A9-23B7-05706E01D4A0}"/>
              </a:ext>
            </a:extLst>
          </p:cNvPr>
          <p:cNvSpPr/>
          <p:nvPr/>
        </p:nvSpPr>
        <p:spPr>
          <a:xfrm>
            <a:off x="8185944" y="993022"/>
            <a:ext cx="3742525" cy="4811840"/>
          </a:xfrm>
          <a:prstGeom prst="rect">
            <a:avLst/>
          </a:prstGeom>
          <a:solidFill>
            <a:schemeClr val="bg1"/>
          </a:solidFill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85C63-0F56-8285-40A8-D11D3705D4F2}"/>
              </a:ext>
            </a:extLst>
          </p:cNvPr>
          <p:cNvSpPr txBox="1"/>
          <p:nvPr/>
        </p:nvSpPr>
        <p:spPr>
          <a:xfrm>
            <a:off x="8136834" y="1053138"/>
            <a:ext cx="38407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does a caring classroom feel like?</a:t>
            </a:r>
          </a:p>
        </p:txBody>
      </p:sp>
    </p:spTree>
    <p:extLst>
      <p:ext uri="{BB962C8B-B14F-4D97-AF65-F5344CB8AC3E}">
        <p14:creationId xmlns:p14="http://schemas.microsoft.com/office/powerpoint/2010/main" val="3081422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D9FDAF-DF78-4108-1006-966FCC13D20E}"/>
              </a:ext>
            </a:extLst>
          </p:cNvPr>
          <p:cNvSpPr/>
          <p:nvPr/>
        </p:nvSpPr>
        <p:spPr>
          <a:xfrm>
            <a:off x="1572427" y="1068224"/>
            <a:ext cx="8913264" cy="3541876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005786" y="1713871"/>
            <a:ext cx="8749457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Rubik" pitchFamily="2" charset="-79"/>
                <a:cs typeface="Rubik"/>
              </a:rPr>
              <a:t>What do you notice about our brainstorm</a:t>
            </a:r>
            <a:endParaRPr lang="en-US">
              <a:latin typeface="Aptos" panose="02110004020202020204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Are there common themes?</a:t>
            </a:r>
            <a:endParaRPr lang="en-US">
              <a:latin typeface="Aptos" panose="02110004020202020204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Is there anything missing?</a:t>
            </a:r>
            <a:endParaRPr lang="en-US">
              <a:cs typeface="Rubik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7" y="3605111"/>
            <a:ext cx="2837938" cy="280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4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DDE064-06EF-2899-DFA7-C4AC9716EB09}"/>
              </a:ext>
            </a:extLst>
          </p:cNvPr>
          <p:cNvCxnSpPr>
            <a:cxnSpLocks/>
          </p:cNvCxnSpPr>
          <p:nvPr/>
        </p:nvCxnSpPr>
        <p:spPr>
          <a:xfrm>
            <a:off x="0" y="895927"/>
            <a:ext cx="101964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DC8BF38-D09F-4E1E-813C-93A2854BB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08" y="304800"/>
            <a:ext cx="7001162" cy="7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103600"/>
            <a:ext cx="10353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Rubik" pitchFamily="2" charset="-79"/>
                <a:cs typeface="Rubik" pitchFamily="2" charset="-79"/>
              </a:rPr>
              <a:t>Creating a classroom where we all….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3BDBE-36E2-E178-929B-72B22E1B4BC5}"/>
              </a:ext>
            </a:extLst>
          </p:cNvPr>
          <p:cNvSpPr txBox="1"/>
          <p:nvPr/>
        </p:nvSpPr>
        <p:spPr>
          <a:xfrm>
            <a:off x="4294909" y="1415465"/>
            <a:ext cx="336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 we belong,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8D4B3-6494-E89F-1709-5683EC218C37}"/>
              </a:ext>
            </a:extLst>
          </p:cNvPr>
          <p:cNvSpPr txBox="1"/>
          <p:nvPr/>
        </p:nvSpPr>
        <p:spPr>
          <a:xfrm>
            <a:off x="5564909" y="2580919"/>
            <a:ext cx="400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our ideas,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D9A32-7259-37C0-69ED-A7E7493AA12B}"/>
              </a:ext>
            </a:extLst>
          </p:cNvPr>
          <p:cNvSpPr txBox="1"/>
          <p:nvPr/>
        </p:nvSpPr>
        <p:spPr>
          <a:xfrm>
            <a:off x="6922655" y="3805381"/>
            <a:ext cx="336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 safe,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8134334" y="4797762"/>
            <a:ext cx="430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and enjoy being in.</a:t>
            </a:r>
          </a:p>
        </p:txBody>
      </p:sp>
    </p:spTree>
    <p:extLst>
      <p:ext uri="{BB962C8B-B14F-4D97-AF65-F5344CB8AC3E}">
        <p14:creationId xmlns:p14="http://schemas.microsoft.com/office/powerpoint/2010/main" val="1740077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Small Group Discussion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2479626" y="2456328"/>
            <a:ext cx="6945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What 3-5 ideas from our brainstorm do you think are most important?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A6D706F4-DC6C-F51E-B024-6300B7854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7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9C5C75-DDF6-347C-480D-28F156620D01}"/>
              </a:ext>
            </a:extLst>
          </p:cNvPr>
          <p:cNvSpPr/>
          <p:nvPr/>
        </p:nvSpPr>
        <p:spPr>
          <a:xfrm>
            <a:off x="497952" y="4200828"/>
            <a:ext cx="11720231" cy="243942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Reflection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Pencil outline">
            <a:extLst>
              <a:ext uri="{FF2B5EF4-FFF2-40B4-BE49-F238E27FC236}">
                <a16:creationId xmlns:a16="http://schemas.microsoft.com/office/drawing/2014/main" id="{852D670D-F1CF-1B9D-DEA3-C86E58EA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4282" y="4148105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4D306397-7C54-B10A-E47E-53D00DDAD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12588">
            <a:off x="3807447" y="4081127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AA051-CD95-383B-BA12-2344A67164F2}"/>
              </a:ext>
            </a:extLst>
          </p:cNvPr>
          <p:cNvSpPr txBox="1"/>
          <p:nvPr/>
        </p:nvSpPr>
        <p:spPr>
          <a:xfrm>
            <a:off x="4066919" y="4283975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D583BE-0E4E-2732-3B08-EAAD92B7B9FD}"/>
              </a:ext>
            </a:extLst>
          </p:cNvPr>
          <p:cNvCxnSpPr>
            <a:cxnSpLocks/>
          </p:cNvCxnSpPr>
          <p:nvPr/>
        </p:nvCxnSpPr>
        <p:spPr>
          <a:xfrm flipH="1">
            <a:off x="5151582" y="4807195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2E142A-5EF9-0C17-6DA0-FE458C2BB60D}"/>
              </a:ext>
            </a:extLst>
          </p:cNvPr>
          <p:cNvSpPr txBox="1"/>
          <p:nvPr/>
        </p:nvSpPr>
        <p:spPr>
          <a:xfrm>
            <a:off x="939908" y="4924684"/>
            <a:ext cx="1075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Write or draw a quiet reflection on the work we’ve done on building a caring classroom community.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6302FB-3D96-7BA7-7278-9AEBF82FE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8168" y="1093058"/>
            <a:ext cx="4497545" cy="2301685"/>
          </a:xfrm>
          <a:prstGeom prst="rect">
            <a:avLst/>
          </a:prstGeom>
        </p:spPr>
      </p:pic>
      <p:pic>
        <p:nvPicPr>
          <p:cNvPr id="4" name="Picture 3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136A86C1-40BD-550B-6965-E4775CADA7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09" y="2097242"/>
            <a:ext cx="2009289" cy="200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18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74028-ED16-45C9-6886-172B405A1D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786692"/>
            <a:ext cx="7562361" cy="2349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490EF0-7819-D744-05C9-61759AFCE8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94995" y="735904"/>
            <a:ext cx="5198698" cy="480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776A13-11F9-9316-EFFC-482705B9C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446" y="5731440"/>
            <a:ext cx="2411497" cy="8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77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030265"/>
            <a:ext cx="11007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does a caring classroom: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Look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Sound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Feel like?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ideas did you feel were most important from </a:t>
            </a:r>
            <a:r>
              <a:rPr lang="en-US" sz="3200">
                <a:latin typeface="Rubik" pitchFamily="2" charset="-79"/>
                <a:cs typeface="Rubik" pitchFamily="2" charset="-79"/>
              </a:rPr>
              <a:t>our brainstorm?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5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What is Collaboration?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9E7643-91B7-7665-D0B2-3D45001E6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4" y="958994"/>
            <a:ext cx="5677356" cy="1579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AD5A1F-902E-6BF6-2AB4-44FC07263906}"/>
              </a:ext>
            </a:extLst>
          </p:cNvPr>
          <p:cNvSpPr/>
          <p:nvPr/>
        </p:nvSpPr>
        <p:spPr>
          <a:xfrm>
            <a:off x="989248" y="3771712"/>
            <a:ext cx="10555355" cy="260320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36AE9-74FF-1857-6FB6-2FB3FFDAC75D}"/>
              </a:ext>
            </a:extLst>
          </p:cNvPr>
          <p:cNvSpPr txBox="1"/>
          <p:nvPr/>
        </p:nvSpPr>
        <p:spPr>
          <a:xfrm>
            <a:off x="1163555" y="4954246"/>
            <a:ext cx="10039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skills would you need to collaborate?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9ED01B7-A951-5BC1-E4D7-9F24F8054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736973" y="4144197"/>
            <a:ext cx="620773" cy="620773"/>
          </a:xfrm>
          <a:prstGeom prst="rect">
            <a:avLst/>
          </a:prstGeom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B2A5DE80-EF84-8598-6F85-C24B29B77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296608" y="4134937"/>
            <a:ext cx="629783" cy="629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B0A5DF-0AF4-F876-4CBA-14F24A9B029F}"/>
              </a:ext>
            </a:extLst>
          </p:cNvPr>
          <p:cNvSpPr txBox="1"/>
          <p:nvPr/>
        </p:nvSpPr>
        <p:spPr>
          <a:xfrm>
            <a:off x="3911234" y="4146354"/>
            <a:ext cx="47651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ABD8EE-85B6-31C7-5422-6055873A93BE}"/>
              </a:ext>
            </a:extLst>
          </p:cNvPr>
          <p:cNvCxnSpPr/>
          <p:nvPr/>
        </p:nvCxnSpPr>
        <p:spPr>
          <a:xfrm>
            <a:off x="5389121" y="4792685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1BD60C-FEEC-6222-18AD-8C886D3C7DDC}"/>
              </a:ext>
            </a:extLst>
          </p:cNvPr>
          <p:cNvSpPr txBox="1"/>
          <p:nvPr/>
        </p:nvSpPr>
        <p:spPr>
          <a:xfrm>
            <a:off x="96654" y="2525997"/>
            <a:ext cx="1174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working with others to produce or create something.</a:t>
            </a:r>
          </a:p>
        </p:txBody>
      </p:sp>
    </p:spTree>
    <p:extLst>
      <p:ext uri="{BB962C8B-B14F-4D97-AF65-F5344CB8AC3E}">
        <p14:creationId xmlns:p14="http://schemas.microsoft.com/office/powerpoint/2010/main" val="2346846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67757F-8A2C-9904-B9C5-ECB054B0D196}"/>
              </a:ext>
            </a:extLst>
          </p:cNvPr>
          <p:cNvSpPr/>
          <p:nvPr/>
        </p:nvSpPr>
        <p:spPr>
          <a:xfrm>
            <a:off x="487018" y="1030265"/>
            <a:ext cx="10831026" cy="5091831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Classroom Community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013792" y="2351782"/>
            <a:ext cx="992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Today we will be working collaboratively to create a plan for our caring classroom community!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olorful hands hugging a letter&#10;&#10;Description automatically generated">
            <a:extLst>
              <a:ext uri="{FF2B5EF4-FFF2-40B4-BE49-F238E27FC236}">
                <a16:creationId xmlns:a16="http://schemas.microsoft.com/office/drawing/2014/main" id="{D3AFE1A0-6563-BCE8-CEB0-787B69002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704" y="2842590"/>
            <a:ext cx="4015409" cy="40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12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030265"/>
            <a:ext cx="11007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does a caring classroom: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Look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Sound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Feel like?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ideas did you feel were most important from our brainstorm?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818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33536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Community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42203" y="890372"/>
            <a:ext cx="67387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Action Steps: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What actions need to happen to create a caring community?</a:t>
            </a:r>
          </a:p>
          <a:p>
            <a:endParaRPr lang="en-US" sz="1900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Person(s) Responsible: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Who needs to take those actions? Does everyone have the same responsibilities?</a:t>
            </a:r>
          </a:p>
          <a:p>
            <a:endParaRPr lang="en-US" sz="1900" b="1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Materials Needed: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What do those people need to make the actions happen?</a:t>
            </a:r>
          </a:p>
          <a:p>
            <a:endParaRPr lang="en-US" sz="1900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Time it Will Take: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How much time will the people need to dedicate to the actions?</a:t>
            </a:r>
          </a:p>
          <a:p>
            <a:endParaRPr lang="en-US" sz="1900" b="1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Potential Challenges: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What could make creating a caring community difficult?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576878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136" y="576878"/>
            <a:ext cx="4729916" cy="5689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8478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B63F23-DDC2-4D36-E769-93CCC705399F}"/>
              </a:ext>
            </a:extLst>
          </p:cNvPr>
          <p:cNvSpPr/>
          <p:nvPr/>
        </p:nvSpPr>
        <p:spPr>
          <a:xfrm>
            <a:off x="70181" y="1052732"/>
            <a:ext cx="5238842" cy="178985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Step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480856" y="1386966"/>
            <a:ext cx="4828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Work with your group to complete a Caring Community Action Plan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118" y="430694"/>
            <a:ext cx="5700924" cy="59413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3687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B63F23-DDC2-4D36-E769-93CCC705399F}"/>
              </a:ext>
            </a:extLst>
          </p:cNvPr>
          <p:cNvSpPr/>
          <p:nvPr/>
        </p:nvSpPr>
        <p:spPr>
          <a:xfrm>
            <a:off x="51945" y="1141918"/>
            <a:ext cx="5348173" cy="178985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Step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48815" y="1764979"/>
            <a:ext cx="482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Share your ideas with the class.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118" y="220868"/>
            <a:ext cx="5700924" cy="61622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130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99391" y="143564"/>
            <a:ext cx="5586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Pleased to Meet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79133" y="1125489"/>
            <a:ext cx="11007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Pair up with someone you don’t usually work with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Introduce yourself to each other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Take turns rolling a dice, answer the question that matches the number you rolled: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176696" y="901556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7A46109D-3BE2-BEDC-07BA-E1F24F50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960" y="3592156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EA89A20A-7567-AF3A-A7C1-9EABD1FC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42" y="3615882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 ">
            <a:extLst>
              <a:ext uri="{FF2B5EF4-FFF2-40B4-BE49-F238E27FC236}">
                <a16:creationId xmlns:a16="http://schemas.microsoft.com/office/drawing/2014/main" id="{1B21841F-8734-9B2F-697E-C8F08D44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0" y="4524450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D97CB33-12DB-BB4C-5CE8-E2C7FC02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42" y="4499892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61FE1343-B767-EF82-C2E1-001377CD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9" y="5422134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ce :D | Tynker">
            <a:extLst>
              <a:ext uri="{FF2B5EF4-FFF2-40B4-BE49-F238E27FC236}">
                <a16:creationId xmlns:a16="http://schemas.microsoft.com/office/drawing/2014/main" id="{3ADF8E18-32EA-BD69-7068-A3012348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42" y="5413655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D43C3-F8B1-0032-2A38-9327FA70F07F}"/>
              </a:ext>
            </a:extLst>
          </p:cNvPr>
          <p:cNvSpPr txBox="1"/>
          <p:nvPr/>
        </p:nvSpPr>
        <p:spPr>
          <a:xfrm>
            <a:off x="552399" y="3648605"/>
            <a:ext cx="358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 is your favorite game?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306A2-3781-BEFB-A715-69704E8FB414}"/>
              </a:ext>
            </a:extLst>
          </p:cNvPr>
          <p:cNvSpPr txBox="1"/>
          <p:nvPr/>
        </p:nvSpPr>
        <p:spPr>
          <a:xfrm>
            <a:off x="6622519" y="3690964"/>
            <a:ext cx="1100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What’s something that makes you laugh?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16BB4-2C03-8138-A842-041814D07078}"/>
              </a:ext>
            </a:extLst>
          </p:cNvPr>
          <p:cNvSpPr txBox="1"/>
          <p:nvPr/>
        </p:nvSpPr>
        <p:spPr>
          <a:xfrm>
            <a:off x="6691840" y="5344886"/>
            <a:ext cx="1100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What’s something you like to do outside </a:t>
            </a: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of school?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2285A-DC09-9A72-1142-C2011A811621}"/>
              </a:ext>
            </a:extLst>
          </p:cNvPr>
          <p:cNvSpPr txBox="1"/>
          <p:nvPr/>
        </p:nvSpPr>
        <p:spPr>
          <a:xfrm>
            <a:off x="6622520" y="4543844"/>
            <a:ext cx="1100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What’s something that makes you frustrated?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76A5B-075E-7957-EC87-DDCE46DFDF08}"/>
              </a:ext>
            </a:extLst>
          </p:cNvPr>
          <p:cNvSpPr txBox="1"/>
          <p:nvPr/>
        </p:nvSpPr>
        <p:spPr>
          <a:xfrm>
            <a:off x="552399" y="5483286"/>
            <a:ext cx="5503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Who lives in your household (pets included)?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01FA7-C51D-F84D-60FE-B20F77A8EA60}"/>
              </a:ext>
            </a:extLst>
          </p:cNvPr>
          <p:cNvSpPr txBox="1"/>
          <p:nvPr/>
        </p:nvSpPr>
        <p:spPr>
          <a:xfrm>
            <a:off x="552400" y="4589757"/>
            <a:ext cx="492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 school subject is easiest for you?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F2D70B-8176-4BBA-18D1-3AB51DA1392F}"/>
              </a:ext>
            </a:extLst>
          </p:cNvPr>
          <p:cNvSpPr txBox="1"/>
          <p:nvPr/>
        </p:nvSpPr>
        <p:spPr>
          <a:xfrm>
            <a:off x="5685065" y="369065"/>
            <a:ext cx="35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1685895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B63F23-DDC2-4D36-E769-93CCC705399F}"/>
              </a:ext>
            </a:extLst>
          </p:cNvPr>
          <p:cNvSpPr/>
          <p:nvPr/>
        </p:nvSpPr>
        <p:spPr>
          <a:xfrm>
            <a:off x="233015" y="1052729"/>
            <a:ext cx="5348173" cy="2157607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Step 3 </a:t>
            </a:r>
            <a:r>
              <a:rPr lang="en-US" b="1" dirty="0">
                <a:latin typeface="Rubik" pitchFamily="2" charset="-79"/>
                <a:cs typeface="Rubik" pitchFamily="2" charset="-79"/>
              </a:rPr>
              <a:t>optional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571951" y="1490003"/>
            <a:ext cx="4828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Vote on what you think was most important from each group’s plan.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118" y="596346"/>
            <a:ext cx="5700924" cy="5775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5961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2CD5279-B0DE-184B-BE52-8DA97A36983B}"/>
              </a:ext>
            </a:extLst>
          </p:cNvPr>
          <p:cNvSpPr/>
          <p:nvPr/>
        </p:nvSpPr>
        <p:spPr>
          <a:xfrm>
            <a:off x="0" y="1173687"/>
            <a:ext cx="12192000" cy="4078902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Let’s Do it!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532337" y="2847322"/>
            <a:ext cx="1100768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/>
              </a:rPr>
              <a:t>In our next lesson, we are going to put our plan into action!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5162A7-D4D1-CC89-808E-2340C89D47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4575" y="3931222"/>
            <a:ext cx="2483586" cy="247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19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5405A3-A539-EECA-177A-32D2F9555F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4370" y="611468"/>
            <a:ext cx="8633791" cy="201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98995-8CE7-7B71-FA68-953894C961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1620078"/>
            <a:ext cx="3883911" cy="3873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60EFC-AF64-1467-351F-D562F87A2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705" y="5862428"/>
            <a:ext cx="2176589" cy="76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01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Classroom Review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2479626" y="2221230"/>
            <a:ext cx="6945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Reflect on the process so far: </a:t>
            </a:r>
          </a:p>
          <a:p>
            <a:pPr algn="ctr"/>
            <a:endParaRPr lang="en-US" sz="36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Have you felt included in creating a caring classroom plan?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22BFEB3D-6451-20FA-42B2-81852CD23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94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8F0A1E7-7B71-8BD1-10FB-DB744E8DC58D}"/>
              </a:ext>
            </a:extLst>
          </p:cNvPr>
          <p:cNvSpPr/>
          <p:nvPr/>
        </p:nvSpPr>
        <p:spPr>
          <a:xfrm>
            <a:off x="745435" y="626175"/>
            <a:ext cx="10118035" cy="4691258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337091" y="1382567"/>
            <a:ext cx="823041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Have you felt included in our caring classroom planning?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Why do you think it’s important that everyone feel connected to the process and to each other?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3109857"/>
            <a:ext cx="3338207" cy="33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02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8823-6EF7-D054-D90C-53FBEBECBF38}"/>
              </a:ext>
            </a:extLst>
          </p:cNvPr>
          <p:cNvSpPr/>
          <p:nvPr/>
        </p:nvSpPr>
        <p:spPr>
          <a:xfrm>
            <a:off x="2887563" y="875308"/>
            <a:ext cx="2553906" cy="3758231"/>
          </a:xfrm>
          <a:prstGeom prst="rect">
            <a:avLst/>
          </a:prstGeom>
          <a:solidFill>
            <a:schemeClr val="bg1"/>
          </a:solidFill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Process Review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196946" y="875308"/>
            <a:ext cx="2553906" cy="3758231"/>
          </a:xfrm>
          <a:prstGeom prst="rect">
            <a:avLst/>
          </a:prstGeom>
          <a:solidFill>
            <a:schemeClr val="bg1"/>
          </a:solidFill>
          <a:ln w="38100">
            <a:solidFill>
              <a:srgbClr val="08F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3695C-14B0-A2F6-4952-E0AD1483960F}"/>
              </a:ext>
            </a:extLst>
          </p:cNvPr>
          <p:cNvSpPr txBox="1"/>
          <p:nvPr/>
        </p:nvSpPr>
        <p:spPr>
          <a:xfrm>
            <a:off x="2736301" y="934201"/>
            <a:ext cx="28564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Rubik" pitchFamily="2" charset="-79"/>
                <a:cs typeface="Rubik" pitchFamily="2" charset="-79"/>
              </a:rPr>
              <a:t>What does a caring classroom sound like?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79014" y="928466"/>
            <a:ext cx="27401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Rubik" pitchFamily="2" charset="-79"/>
                <a:cs typeface="Rubik" pitchFamily="2" charset="-79"/>
              </a:rPr>
              <a:t>What does a caring classroom look like?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8C98D-039E-F2A9-23B7-05706E01D4A0}"/>
              </a:ext>
            </a:extLst>
          </p:cNvPr>
          <p:cNvSpPr/>
          <p:nvPr/>
        </p:nvSpPr>
        <p:spPr>
          <a:xfrm>
            <a:off x="5566837" y="875308"/>
            <a:ext cx="2553906" cy="3758231"/>
          </a:xfrm>
          <a:prstGeom prst="rect">
            <a:avLst/>
          </a:prstGeom>
          <a:solidFill>
            <a:schemeClr val="bg1"/>
          </a:solidFill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85C63-0F56-8285-40A8-D11D3705D4F2}"/>
              </a:ext>
            </a:extLst>
          </p:cNvPr>
          <p:cNvSpPr txBox="1"/>
          <p:nvPr/>
        </p:nvSpPr>
        <p:spPr>
          <a:xfrm>
            <a:off x="5329086" y="939936"/>
            <a:ext cx="30553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Rubik" pitchFamily="2" charset="-79"/>
                <a:cs typeface="Rubik" pitchFamily="2" charset="-79"/>
              </a:rPr>
              <a:t>What does a caring classroom feel like?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9ED04-AA35-D881-3CE1-0B0044DAE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121" y="875308"/>
            <a:ext cx="3124144" cy="3758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484F53-B60E-6540-9EF2-E9E03A66C03D}"/>
              </a:ext>
            </a:extLst>
          </p:cNvPr>
          <p:cNvSpPr/>
          <p:nvPr/>
        </p:nvSpPr>
        <p:spPr>
          <a:xfrm>
            <a:off x="196946" y="4559694"/>
            <a:ext cx="11358532" cy="202001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667301-320F-0F4F-9A00-DB7DDC3455BD}"/>
              </a:ext>
            </a:extLst>
          </p:cNvPr>
          <p:cNvSpPr txBox="1"/>
          <p:nvPr/>
        </p:nvSpPr>
        <p:spPr>
          <a:xfrm>
            <a:off x="833468" y="4756259"/>
            <a:ext cx="9961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Remember, the goal is to create a safe, caring classroom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Think of our key learnings from the above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How can we not only create that environment, but </a:t>
            </a:r>
            <a:r>
              <a:rPr lang="en-US" sz="2400" b="1" dirty="0">
                <a:latin typeface="Rubik" pitchFamily="2" charset="-79"/>
                <a:cs typeface="Rubik" pitchFamily="2" charset="-79"/>
              </a:rPr>
              <a:t>maintain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 it?</a:t>
            </a:r>
          </a:p>
        </p:txBody>
      </p:sp>
    </p:spTree>
    <p:extLst>
      <p:ext uri="{BB962C8B-B14F-4D97-AF65-F5344CB8AC3E}">
        <p14:creationId xmlns:p14="http://schemas.microsoft.com/office/powerpoint/2010/main" val="2046724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96953D0-1B6B-7ECD-8301-06D16172B9E2}"/>
              </a:ext>
            </a:extLst>
          </p:cNvPr>
          <p:cNvSpPr/>
          <p:nvPr/>
        </p:nvSpPr>
        <p:spPr>
          <a:xfrm>
            <a:off x="3373995" y="466105"/>
            <a:ext cx="8818005" cy="5397983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Action Time!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4479144" y="1421180"/>
            <a:ext cx="714600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It’s time to take our ideas and put them into action!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What will your first step be?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What can we do to help if someone forgets our plan?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How can we make sure we maintain our plan until the end of the year?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yellow hands making a heart shape&#10;&#10;Description automatically generated">
            <a:extLst>
              <a:ext uri="{FF2B5EF4-FFF2-40B4-BE49-F238E27FC236}">
                <a16:creationId xmlns:a16="http://schemas.microsoft.com/office/drawing/2014/main" id="{AC17894D-8F68-F87C-B136-249EB19D1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t="19420" r="15652"/>
          <a:stretch/>
        </p:blipFill>
        <p:spPr>
          <a:xfrm>
            <a:off x="-186252" y="993912"/>
            <a:ext cx="4682052" cy="55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9C5C75-DDF6-347C-480D-28F156620D01}"/>
              </a:ext>
            </a:extLst>
          </p:cNvPr>
          <p:cNvSpPr/>
          <p:nvPr/>
        </p:nvSpPr>
        <p:spPr>
          <a:xfrm>
            <a:off x="387963" y="753187"/>
            <a:ext cx="11720231" cy="502640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31473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Dear Future Self…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Pencil outline">
            <a:extLst>
              <a:ext uri="{FF2B5EF4-FFF2-40B4-BE49-F238E27FC236}">
                <a16:creationId xmlns:a16="http://schemas.microsoft.com/office/drawing/2014/main" id="{852D670D-F1CF-1B9D-DEA3-C86E58EA3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7053" y="735904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4D306397-7C54-B10A-E47E-53D00DDAD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3630218" y="668926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AA051-CD95-383B-BA12-2344A67164F2}"/>
              </a:ext>
            </a:extLst>
          </p:cNvPr>
          <p:cNvSpPr txBox="1"/>
          <p:nvPr/>
        </p:nvSpPr>
        <p:spPr>
          <a:xfrm>
            <a:off x="3889690" y="871774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D583BE-0E4E-2732-3B08-EAAD92B7B9FD}"/>
              </a:ext>
            </a:extLst>
          </p:cNvPr>
          <p:cNvCxnSpPr>
            <a:cxnSpLocks/>
          </p:cNvCxnSpPr>
          <p:nvPr/>
        </p:nvCxnSpPr>
        <p:spPr>
          <a:xfrm flipH="1">
            <a:off x="4974353" y="1394994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2E142A-5EF9-0C17-6DA0-FE458C2BB60D}"/>
              </a:ext>
            </a:extLst>
          </p:cNvPr>
          <p:cNvSpPr txBox="1"/>
          <p:nvPr/>
        </p:nvSpPr>
        <p:spPr>
          <a:xfrm>
            <a:off x="871009" y="1457618"/>
            <a:ext cx="107541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Imagine yourself on the last day of school. Write a letter to your future self reminding yourself about this caring classroom process.</a:t>
            </a:r>
          </a:p>
          <a:p>
            <a:pPr algn="ctr"/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How did you feel during the process?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did you learn about yourself and your classmates?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did you enjoy and what were some challenges?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Also, feel free to include positive messages, like what you’ve done well so far this year and things you’re proud of!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D6D83201-DC15-A2A7-E468-3C52376399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85" y="4673428"/>
            <a:ext cx="1943031" cy="194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0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stars on a black background&#10;&#10;Description automatically generated">
            <a:extLst>
              <a:ext uri="{FF2B5EF4-FFF2-40B4-BE49-F238E27FC236}">
                <a16:creationId xmlns:a16="http://schemas.microsoft.com/office/drawing/2014/main" id="{13E0DE50-04AF-8FB0-69FB-F67B90AD1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29" y="-718458"/>
            <a:ext cx="6487886" cy="64878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461552-1FF7-AE97-AC49-590C772372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3152" y="1820792"/>
            <a:ext cx="8435009" cy="2547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809BA-F636-F6CF-6BF1-11B78B529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2256" y="5763793"/>
            <a:ext cx="2304830" cy="79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99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0" y="845459"/>
            <a:ext cx="12018441" cy="57799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313691" y="1782091"/>
            <a:ext cx="10082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are you feeling now, after our work together?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are some key learnings you can bring with you even after this year is over or in other parts of your life?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do you think our year together may have been different if we didn’t do this activity?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more would you like to contribute to our community?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794491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A Walk Down Memory Lane</a:t>
            </a: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BD91374A-6D94-3193-6FD5-3B6A70BA1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916" y="729107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22E89C5B-81CE-F9B4-F1FA-85E15DE66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2588">
            <a:off x="3678081" y="662129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8F797-3A94-0A33-6973-F645A5940350}"/>
              </a:ext>
            </a:extLst>
          </p:cNvPr>
          <p:cNvSpPr txBox="1"/>
          <p:nvPr/>
        </p:nvSpPr>
        <p:spPr>
          <a:xfrm>
            <a:off x="3937553" y="864977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0C65B3-7FAE-5230-6BD5-4580AC372C63}"/>
              </a:ext>
            </a:extLst>
          </p:cNvPr>
          <p:cNvCxnSpPr>
            <a:cxnSpLocks/>
          </p:cNvCxnSpPr>
          <p:nvPr/>
        </p:nvCxnSpPr>
        <p:spPr>
          <a:xfrm flipH="1">
            <a:off x="5022216" y="1388197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2007918E-262E-E459-992C-340D02892D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40" y="4403035"/>
            <a:ext cx="2581783" cy="25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165652" y="253999"/>
            <a:ext cx="5464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Pleased to Meet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78013" y="1293452"/>
            <a:ext cx="11007681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sz="2200" dirty="0">
                <a:latin typeface="Rubik" pitchFamily="2" charset="-79"/>
                <a:cs typeface="Rubik"/>
              </a:rPr>
              <a:t>Pair up with someone you don’t usually work with</a:t>
            </a:r>
          </a:p>
          <a:p>
            <a:pPr marL="514350" indent="-514350">
              <a:buAutoNum type="arabicPeriod"/>
            </a:pPr>
            <a:endParaRPr lang="en-US" sz="22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200" dirty="0">
                <a:latin typeface="Rubik" pitchFamily="2" charset="-79"/>
                <a:cs typeface="Rubik"/>
              </a:rPr>
              <a:t>Introduce yourself to each other</a:t>
            </a:r>
          </a:p>
          <a:p>
            <a:pPr marL="514350" indent="-514350">
              <a:buAutoNum type="arabicPeriod"/>
            </a:pPr>
            <a:endParaRPr lang="en-US" sz="22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200" dirty="0">
                <a:latin typeface="Rubik" pitchFamily="2" charset="-79"/>
                <a:cs typeface="Rubik"/>
              </a:rPr>
              <a:t>Take turns rolling a dice, answer the question that matches the number you rolled: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-5500" y="966855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7A46109D-3BE2-BEDC-07BA-E1F24F50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8218" y="3922638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EA89A20A-7567-AF3A-A7C1-9EABD1FC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14" y="3956940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 ">
            <a:extLst>
              <a:ext uri="{FF2B5EF4-FFF2-40B4-BE49-F238E27FC236}">
                <a16:creationId xmlns:a16="http://schemas.microsoft.com/office/drawing/2014/main" id="{1B21841F-8734-9B2F-697E-C8F08D44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18" y="4854932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D97CB33-12DB-BB4C-5CE8-E2C7FC02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13" y="4797739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61FE1343-B767-EF82-C2E1-001377CD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17" y="5752616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ce :D | Tynker">
            <a:extLst>
              <a:ext uri="{FF2B5EF4-FFF2-40B4-BE49-F238E27FC236}">
                <a16:creationId xmlns:a16="http://schemas.microsoft.com/office/drawing/2014/main" id="{3ADF8E18-32EA-BD69-7068-A3012348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71" y="5741375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D43C3-F8B1-0032-2A38-9327FA70F07F}"/>
              </a:ext>
            </a:extLst>
          </p:cNvPr>
          <p:cNvSpPr txBox="1"/>
          <p:nvPr/>
        </p:nvSpPr>
        <p:spPr>
          <a:xfrm>
            <a:off x="624643" y="3241630"/>
            <a:ext cx="805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your favorite…and why?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01FA7-C51D-F84D-60FE-B20F77A8EA60}"/>
              </a:ext>
            </a:extLst>
          </p:cNvPr>
          <p:cNvSpPr txBox="1"/>
          <p:nvPr/>
        </p:nvSpPr>
        <p:spPr>
          <a:xfrm>
            <a:off x="3107283" y="4061075"/>
            <a:ext cx="94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food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F2D70B-8176-4BBA-18D1-3AB51DA1392F}"/>
              </a:ext>
            </a:extLst>
          </p:cNvPr>
          <p:cNvSpPr txBox="1"/>
          <p:nvPr/>
        </p:nvSpPr>
        <p:spPr>
          <a:xfrm>
            <a:off x="5529034" y="475851"/>
            <a:ext cx="35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Option 2</a:t>
            </a:r>
          </a:p>
        </p:txBody>
      </p:sp>
      <p:pic>
        <p:nvPicPr>
          <p:cNvPr id="17" name="Graphic 16" descr="Fork with solid fill">
            <a:extLst>
              <a:ext uri="{FF2B5EF4-FFF2-40B4-BE49-F238E27FC236}">
                <a16:creationId xmlns:a16="http://schemas.microsoft.com/office/drawing/2014/main" id="{4A4304EE-6D6D-BEC6-145C-A6D462F5C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58980" y="3938361"/>
            <a:ext cx="483078" cy="483078"/>
          </a:xfrm>
          <a:prstGeom prst="rect">
            <a:avLst/>
          </a:prstGeom>
        </p:spPr>
      </p:pic>
      <p:pic>
        <p:nvPicPr>
          <p:cNvPr id="19" name="Graphic 18" descr="Game controller with solid fill">
            <a:extLst>
              <a:ext uri="{FF2B5EF4-FFF2-40B4-BE49-F238E27FC236}">
                <a16:creationId xmlns:a16="http://schemas.microsoft.com/office/drawing/2014/main" id="{F7F6B528-531B-1C25-C69E-BEEF65F391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55242" y="4798601"/>
            <a:ext cx="652041" cy="6520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D49BEB9-1679-ED3B-46A3-86D900589F3F}"/>
              </a:ext>
            </a:extLst>
          </p:cNvPr>
          <p:cNvSpPr txBox="1"/>
          <p:nvPr/>
        </p:nvSpPr>
        <p:spPr>
          <a:xfrm>
            <a:off x="3107283" y="4904014"/>
            <a:ext cx="94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game</a:t>
            </a:r>
          </a:p>
        </p:txBody>
      </p:sp>
      <p:pic>
        <p:nvPicPr>
          <p:cNvPr id="22" name="Graphic 21" descr="Dog with solid fill">
            <a:extLst>
              <a:ext uri="{FF2B5EF4-FFF2-40B4-BE49-F238E27FC236}">
                <a16:creationId xmlns:a16="http://schemas.microsoft.com/office/drawing/2014/main" id="{771F3742-0890-D4DD-3FDD-A51778402C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55242" y="5657836"/>
            <a:ext cx="717084" cy="7170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908512-CCF2-1BFD-4695-9C21D981EA58}"/>
              </a:ext>
            </a:extLst>
          </p:cNvPr>
          <p:cNvSpPr txBox="1"/>
          <p:nvPr/>
        </p:nvSpPr>
        <p:spPr>
          <a:xfrm>
            <a:off x="3107283" y="5835047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animal</a:t>
            </a:r>
          </a:p>
        </p:txBody>
      </p:sp>
      <p:pic>
        <p:nvPicPr>
          <p:cNvPr id="25" name="Graphic 24" descr="Books with solid fill">
            <a:extLst>
              <a:ext uri="{FF2B5EF4-FFF2-40B4-BE49-F238E27FC236}">
                <a16:creationId xmlns:a16="http://schemas.microsoft.com/office/drawing/2014/main" id="{119DA893-D3D4-0508-FC3F-54045A835C5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41189" y="3945737"/>
            <a:ext cx="564424" cy="5644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1C94642-9BD4-4187-DC05-5A57D6610CB7}"/>
              </a:ext>
            </a:extLst>
          </p:cNvPr>
          <p:cNvSpPr txBox="1"/>
          <p:nvPr/>
        </p:nvSpPr>
        <p:spPr>
          <a:xfrm>
            <a:off x="7619048" y="4057855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book</a:t>
            </a:r>
          </a:p>
        </p:txBody>
      </p:sp>
      <p:pic>
        <p:nvPicPr>
          <p:cNvPr id="28" name="Graphic 27" descr="Home with solid fill">
            <a:extLst>
              <a:ext uri="{FF2B5EF4-FFF2-40B4-BE49-F238E27FC236}">
                <a16:creationId xmlns:a16="http://schemas.microsoft.com/office/drawing/2014/main" id="{C803F333-18E9-51B5-9C4B-8BBFFCDCBA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32592" y="4698231"/>
            <a:ext cx="564425" cy="5644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07CB23A-55E6-A9F0-0D12-2CE21B75AC59}"/>
              </a:ext>
            </a:extLst>
          </p:cNvPr>
          <p:cNvSpPr txBox="1"/>
          <p:nvPr/>
        </p:nvSpPr>
        <p:spPr>
          <a:xfrm>
            <a:off x="7662577" y="4884827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place</a:t>
            </a:r>
          </a:p>
        </p:txBody>
      </p:sp>
      <p:pic>
        <p:nvPicPr>
          <p:cNvPr id="31" name="Graphic 30" descr="Astronaut female with solid fill">
            <a:extLst>
              <a:ext uri="{FF2B5EF4-FFF2-40B4-BE49-F238E27FC236}">
                <a16:creationId xmlns:a16="http://schemas.microsoft.com/office/drawing/2014/main" id="{1D7BB366-A2E0-780E-CA12-329CC30962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7311" y="5687144"/>
            <a:ext cx="564424" cy="5644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C61471F-1E6D-F351-C1A1-3131D6E6CC86}"/>
              </a:ext>
            </a:extLst>
          </p:cNvPr>
          <p:cNvSpPr txBox="1"/>
          <p:nvPr/>
        </p:nvSpPr>
        <p:spPr>
          <a:xfrm>
            <a:off x="7741687" y="5808769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job</a:t>
            </a:r>
          </a:p>
        </p:txBody>
      </p:sp>
    </p:spTree>
    <p:extLst>
      <p:ext uri="{BB962C8B-B14F-4D97-AF65-F5344CB8AC3E}">
        <p14:creationId xmlns:p14="http://schemas.microsoft.com/office/powerpoint/2010/main" val="626614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Partner Reflection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2479626" y="2535356"/>
            <a:ext cx="694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Share your reflection with your partner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FD4907F1-768D-67FA-B297-1146C0E7D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96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3B21855-D671-B446-9FD4-2ADF73CF2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4" y="979714"/>
            <a:ext cx="11457349" cy="3045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7" y="3605111"/>
            <a:ext cx="2837938" cy="280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5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1142999" y="2122066"/>
            <a:ext cx="9906001" cy="2661096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1235871" y="2547072"/>
            <a:ext cx="960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Now that you’ve talked with a partner and we’ve discussed as a class, add any final thoughts to your reflection.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Final Thoughts</a:t>
            </a: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BD91374A-6D94-3193-6FD5-3B6A70BA1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2001" y="1636805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22E89C5B-81CE-F9B4-F1FA-85E15DE66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2588">
            <a:off x="3765166" y="1569827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8F797-3A94-0A33-6973-F645A5940350}"/>
              </a:ext>
            </a:extLst>
          </p:cNvPr>
          <p:cNvSpPr txBox="1"/>
          <p:nvPr/>
        </p:nvSpPr>
        <p:spPr>
          <a:xfrm>
            <a:off x="4024638" y="1772675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0C65B3-7FAE-5230-6BD5-4580AC372C63}"/>
              </a:ext>
            </a:extLst>
          </p:cNvPr>
          <p:cNvCxnSpPr>
            <a:cxnSpLocks/>
          </p:cNvCxnSpPr>
          <p:nvPr/>
        </p:nvCxnSpPr>
        <p:spPr>
          <a:xfrm flipH="1">
            <a:off x="5109301" y="2295895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7E95F02D-0F5F-B2A8-FD20-87DC09173B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36" y="3429000"/>
            <a:ext cx="2295939" cy="22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865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91113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Simple Actions to Strengthen Community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E5CA08-FA98-D171-58E1-EBA09D2BC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5" y="994986"/>
            <a:ext cx="12062688" cy="25652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A9155D-28DA-D558-4D5E-F66CA49E9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6" y="3666947"/>
            <a:ext cx="12062688" cy="2613582"/>
          </a:xfrm>
          <a:prstGeom prst="rect">
            <a:avLst/>
          </a:prstGeom>
        </p:spPr>
      </p:pic>
      <p:pic>
        <p:nvPicPr>
          <p:cNvPr id="11" name="Picture 10" descr="A yellow heart with arms around it&#10;&#10;Description automatically generated">
            <a:extLst>
              <a:ext uri="{FF2B5EF4-FFF2-40B4-BE49-F238E27FC236}">
                <a16:creationId xmlns:a16="http://schemas.microsoft.com/office/drawing/2014/main" id="{7AB16EC1-4526-355F-FE16-14CA6148A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842" y="5318749"/>
            <a:ext cx="1539251" cy="15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5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91113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Simple Actions to Strengthen Community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EAA1B-E326-F488-DDEB-389681530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6" y="813443"/>
            <a:ext cx="12024503" cy="2914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72892-9424-C461-68C4-995C5530C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46" y="3792622"/>
            <a:ext cx="12010077" cy="295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928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2940DC-AF6E-32F3-A8AE-7A9053706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384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pic>
        <p:nvPicPr>
          <p:cNvPr id="1026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70CA9D8-56FA-7515-7B24-D8B0ED505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5" y="4903335"/>
            <a:ext cx="2276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9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2B700BA-6D2C-48F0-D719-270ACB797A84}"/>
              </a:ext>
            </a:extLst>
          </p:cNvPr>
          <p:cNvSpPr/>
          <p:nvPr/>
        </p:nvSpPr>
        <p:spPr>
          <a:xfrm>
            <a:off x="1530626" y="626167"/>
            <a:ext cx="8823337" cy="3830422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248743" y="1935398"/>
            <a:ext cx="7402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What is one thing you learned about your partner?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2371896"/>
            <a:ext cx="4083642" cy="40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2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143565" y="375477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471809"/>
            <a:ext cx="1100768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/>
              </a:rPr>
              <a:t>I will ask the “would you rather” question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/>
              </a:rPr>
              <a:t>If you prefer option 1, go to the left side of the room</a:t>
            </a:r>
          </a:p>
          <a:p>
            <a:r>
              <a:rPr lang="en-US" sz="2400" dirty="0">
                <a:latin typeface="Rubik" pitchFamily="2" charset="-79"/>
                <a:cs typeface="Rubik"/>
              </a:rPr>
              <a:t>      If you prefer option 2, go to the right side of the room.</a:t>
            </a:r>
            <a:endParaRPr lang="en-US"/>
          </a:p>
          <a:p>
            <a:endParaRPr lang="en-US" sz="2400" dirty="0">
              <a:latin typeface="Rubik" pitchFamily="2" charset="-79"/>
              <a:cs typeface="Rubik"/>
            </a:endParaRPr>
          </a:p>
          <a:p>
            <a:r>
              <a:rPr lang="en-US" sz="2400" dirty="0">
                <a:latin typeface="Rubik" pitchFamily="2" charset="-79"/>
                <a:cs typeface="Rubik"/>
              </a:rPr>
              <a:t>3.  Once on your side of the room, discuss with the group why you chose that           option </a:t>
            </a:r>
            <a:endParaRPr lang="en-US" sz="2400">
              <a:latin typeface="Rubik" pitchFamily="2" charset="-79"/>
              <a:cs typeface="Rubik" pitchFamily="2" charset="-79"/>
            </a:endParaRPr>
          </a:p>
          <a:p>
            <a:pPr marL="457200" indent="-45720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/>
              </a:rPr>
              <a:t>4. After a brief discussion, we’ll have a friendly debate between groups on why        their choice is best.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143565" y="1199730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4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28364" y="1169852"/>
            <a:ext cx="8913264" cy="2811567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53000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Be able to fly	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r>
              <a:rPr lang="en-US" sz="3200" dirty="0">
                <a:latin typeface="Rubik" pitchFamily="2" charset="-79"/>
                <a:cs typeface="Rubik" pitchFamily="2" charset="-79"/>
              </a:rPr>
              <a:t>	be invisible?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A558D-8574-3BA6-6E9D-C9061E5ED99D}"/>
              </a:ext>
            </a:extLst>
          </p:cNvPr>
          <p:cNvSpPr txBox="1"/>
          <p:nvPr/>
        </p:nvSpPr>
        <p:spPr>
          <a:xfrm>
            <a:off x="0" y="4624171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6B7E0-E2C7-C57F-27A8-F18C36C206A5}"/>
              </a:ext>
            </a:extLst>
          </p:cNvPr>
          <p:cNvSpPr txBox="1"/>
          <p:nvPr/>
        </p:nvSpPr>
        <p:spPr>
          <a:xfrm>
            <a:off x="8748086" y="4602576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9" name="Picture 8" descr="A hand pointing at something&#10;&#10;Description automatically generated">
            <a:extLst>
              <a:ext uri="{FF2B5EF4-FFF2-40B4-BE49-F238E27FC236}">
                <a16:creationId xmlns:a16="http://schemas.microsoft.com/office/drawing/2014/main" id="{B77BD204-42B5-5D47-8349-7147ABD249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5809" y="3247179"/>
            <a:ext cx="1914224" cy="1464534"/>
          </a:xfrm>
          <a:prstGeom prst="rect">
            <a:avLst/>
          </a:prstGeom>
        </p:spPr>
      </p:pic>
      <p:pic>
        <p:nvPicPr>
          <p:cNvPr id="10" name="Picture 9" descr="A hand pointing at something&#10;&#10;Description automatically generated">
            <a:extLst>
              <a:ext uri="{FF2B5EF4-FFF2-40B4-BE49-F238E27FC236}">
                <a16:creationId xmlns:a16="http://schemas.microsoft.com/office/drawing/2014/main" id="{F535E9E5-0F6D-CAE2-3311-285D9649A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49728" y="3232100"/>
            <a:ext cx="1914224" cy="1464534"/>
          </a:xfrm>
          <a:prstGeom prst="rect">
            <a:avLst/>
          </a:prstGeom>
        </p:spPr>
      </p:pic>
      <p:pic>
        <p:nvPicPr>
          <p:cNvPr id="18" name="Picture 17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F2011AC0-9026-36A4-8E3F-810FAE300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0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372020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238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1353598" y="1949300"/>
            <a:ext cx="3882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Only eat your 2 favorite foods for the rest of your life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242002" y="2195521"/>
            <a:ext cx="3882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Never eat them again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9D44C-5599-347F-EBF1-7E60D5B36FD4}"/>
              </a:ext>
            </a:extLst>
          </p:cNvPr>
          <p:cNvSpPr txBox="1"/>
          <p:nvPr/>
        </p:nvSpPr>
        <p:spPr>
          <a:xfrm>
            <a:off x="22522" y="5238122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9BFB0-1CD2-DD61-CD43-22A8FFBECF66}"/>
              </a:ext>
            </a:extLst>
          </p:cNvPr>
          <p:cNvSpPr txBox="1"/>
          <p:nvPr/>
        </p:nvSpPr>
        <p:spPr>
          <a:xfrm>
            <a:off x="8770608" y="5216527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37782182-DED6-5893-B0D1-96B4AA9B6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38331" y="3861130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5D85BB69-E011-5D8C-3A6E-C0AC37B7A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72250" y="3846051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6F2A8128-E1C4-F109-4030-3171693444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1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8341</TotalTime>
  <Words>1524</Words>
  <Application>Microsoft Office PowerPoint</Application>
  <PresentationFormat>Widescreen</PresentationFormat>
  <Paragraphs>289</Paragraphs>
  <Slides>55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Sarah Mathay-Zurbuchen</cp:lastModifiedBy>
  <cp:revision>79</cp:revision>
  <dcterms:created xsi:type="dcterms:W3CDTF">2023-10-27T15:44:31Z</dcterms:created>
  <dcterms:modified xsi:type="dcterms:W3CDTF">2024-04-29T15:54:46Z</dcterms:modified>
</cp:coreProperties>
</file>